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-5.png>
</file>

<file path=ppt/media/image-1-6.png>
</file>

<file path=ppt/media/image-1-7.png>
</file>

<file path=ppt/media/image-2-1.png>
</file>

<file path=ppt/media/image-2-2.png>
</file>

<file path=ppt/media/image-3-1.png>
</file>

<file path=ppt/media/image-3-2.png>
</file>

<file path=ppt/media/image-3-3.png>
</file>

<file path=ppt/media/image-3-4.png>
</file>

<file path=ppt/media/image-3-5.png>
</file>

<file path=ppt/media/image-3-6.png>
</file>

<file path=ppt/media/image-3-7.png>
</file>

<file path=ppt/media/image-3-8.png>
</file>

<file path=ppt/media/image-4-1.png>
</file>

<file path=ppt/media/image-4-2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6-7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5" Type="http://schemas.openxmlformats.org/officeDocument/2006/relationships/image" Target="../media/image-1-5.png"/><Relationship Id="rId6" Type="http://schemas.openxmlformats.org/officeDocument/2006/relationships/image" Target="../media/image-1-6.png"/><Relationship Id="rId7" Type="http://schemas.openxmlformats.org/officeDocument/2006/relationships/image" Target="../media/image-1-7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image" Target="../media/image-3-6.png"/><Relationship Id="rId7" Type="http://schemas.openxmlformats.org/officeDocument/2006/relationships/image" Target="../media/image-3-7.png"/><Relationship Id="rId8" Type="http://schemas.openxmlformats.org/officeDocument/2006/relationships/image" Target="../media/image-3-8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image" Target="../media/image-6-7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28600" y="228600"/>
            <a:ext cx="86868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2025" b="1" dirty="0">
                <a:solidFill>
                  <a:srgbClr val="3498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تحليل بيانات مرض السكري باستخدام التعلم الآلي</a:t>
            </a:r>
            <a:endParaRPr lang="en-US" sz="2025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2525" y="821531"/>
            <a:ext cx="142875" cy="14287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874856" y="794742"/>
            <a:ext cx="380334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مشروع لتحليل بيانات مرضى السكري باستخدام خوارزميات التعلم </a:t>
            </a:r>
            <a:endParaRPr lang="en-US" sz="1046" dirty="0"/>
          </a:p>
        </p:txBody>
      </p:sp>
      <p:sp>
        <p:nvSpPr>
          <p:cNvPr id="6" name="Text 2"/>
          <p:cNvSpPr/>
          <p:nvPr/>
        </p:nvSpPr>
        <p:spPr>
          <a:xfrm>
            <a:off x="8631436" y="1009055"/>
            <a:ext cx="28396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الآلي</a:t>
            </a:r>
            <a:endParaRPr lang="en-US" sz="1046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8244" y="1364456"/>
            <a:ext cx="107156" cy="14287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876586" y="1337667"/>
            <a:ext cx="383733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الهدف: التنبؤ بإصابة الشخص بمرض السكري بناءً على مجموعة من</a:t>
            </a:r>
            <a:endParaRPr lang="en-US" sz="1046" dirty="0"/>
          </a:p>
        </p:txBody>
      </p:sp>
      <p:sp>
        <p:nvSpPr>
          <p:cNvPr id="9" name="Text 4"/>
          <p:cNvSpPr/>
          <p:nvPr/>
        </p:nvSpPr>
        <p:spPr>
          <a:xfrm>
            <a:off x="7851316" y="1551980"/>
            <a:ext cx="106408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المؤشرات الصحية</a:t>
            </a:r>
            <a:endParaRPr lang="en-US" sz="1046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8244" y="1907381"/>
            <a:ext cx="107156" cy="14287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121148" y="1880592"/>
            <a:ext cx="359277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مجموعة البيانات: تحتوي على 768 سجل مع 9 متغيرات مختلفة</a:t>
            </a:r>
            <a:endParaRPr lang="en-US" sz="1046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8244" y="2235994"/>
            <a:ext cx="107156" cy="142875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4833417" y="2209205"/>
            <a:ext cx="3880507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استخدام خوارزميات K-Nearest Neighbors و Random Forest و </a:t>
            </a:r>
            <a:endParaRPr lang="en-US" sz="1046" dirty="0"/>
          </a:p>
        </p:txBody>
      </p:sp>
      <p:sp>
        <p:nvSpPr>
          <p:cNvPr id="14" name="Text 7"/>
          <p:cNvSpPr/>
          <p:nvPr/>
        </p:nvSpPr>
        <p:spPr>
          <a:xfrm>
            <a:off x="7818220" y="2423517"/>
            <a:ext cx="109718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XGBoost للتصنيف</a:t>
            </a:r>
            <a:endParaRPr lang="en-US" sz="1046" dirty="0"/>
          </a:p>
        </p:txBody>
      </p:sp>
      <p:pic>
        <p:nvPicPr>
          <p:cNvPr id="15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08244" y="2778919"/>
            <a:ext cx="107156" cy="142875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5004448" y="2752130"/>
            <a:ext cx="370947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أهمية المشروع: المساعدة في التشخيص المبكر وتحسين الرعاية </a:t>
            </a:r>
            <a:endParaRPr lang="en-US" sz="1046" dirty="0"/>
          </a:p>
        </p:txBody>
      </p:sp>
      <p:sp>
        <p:nvSpPr>
          <p:cNvPr id="17" name="Text 9"/>
          <p:cNvSpPr/>
          <p:nvPr/>
        </p:nvSpPr>
        <p:spPr>
          <a:xfrm>
            <a:off x="8497491" y="2966442"/>
            <a:ext cx="41790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الصحية</a:t>
            </a:r>
            <a:endParaRPr lang="en-US" sz="1046" dirty="0"/>
          </a:p>
        </p:txBody>
      </p:sp>
      <p:pic>
        <p:nvPicPr>
          <p:cNvPr id="18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7213" y="1915027"/>
            <a:ext cx="3571875" cy="18706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28600" y="228600"/>
            <a:ext cx="86868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2025" b="1" dirty="0">
                <a:solidFill>
                  <a:srgbClr val="3498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معالجة البيانات</a:t>
            </a:r>
            <a:endParaRPr lang="en-US" sz="2025" dirty="0"/>
          </a:p>
        </p:txBody>
      </p:sp>
      <p:sp>
        <p:nvSpPr>
          <p:cNvPr id="4" name="Shape 1"/>
          <p:cNvSpPr/>
          <p:nvPr/>
        </p:nvSpPr>
        <p:spPr>
          <a:xfrm>
            <a:off x="8701088" y="785813"/>
            <a:ext cx="214313" cy="214313"/>
          </a:xfrm>
          <a:prstGeom prst="ellipse">
            <a:avLst/>
          </a:prstGeom>
          <a:solidFill>
            <a:srgbClr val="3498DB"/>
          </a:solidFill>
          <a:ln/>
        </p:spPr>
      </p:sp>
      <p:sp>
        <p:nvSpPr>
          <p:cNvPr id="5" name="Text 2"/>
          <p:cNvSpPr/>
          <p:nvPr/>
        </p:nvSpPr>
        <p:spPr>
          <a:xfrm>
            <a:off x="8701088" y="785813"/>
            <a:ext cx="21431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837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</a:t>
            </a:r>
            <a:endParaRPr lang="en-US" sz="837" dirty="0"/>
          </a:p>
        </p:txBody>
      </p:sp>
      <p:sp>
        <p:nvSpPr>
          <p:cNvPr id="6" name="Text 3"/>
          <p:cNvSpPr/>
          <p:nvPr/>
        </p:nvSpPr>
        <p:spPr>
          <a:xfrm>
            <a:off x="7048649" y="794742"/>
            <a:ext cx="153813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b="1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التعامل مع القيم المفقودة:</a:t>
            </a:r>
            <a:endParaRPr lang="en-US" sz="1046" dirty="0"/>
          </a:p>
        </p:txBody>
      </p:sp>
      <p:sp>
        <p:nvSpPr>
          <p:cNvPr id="7" name="Text 4"/>
          <p:cNvSpPr/>
          <p:nvPr/>
        </p:nvSpPr>
        <p:spPr>
          <a:xfrm>
            <a:off x="5093047" y="794742"/>
            <a:ext cx="195560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استبدال القيم الصفرية في أعمدة</a:t>
            </a:r>
            <a:endParaRPr lang="en-US" sz="1046" dirty="0"/>
          </a:p>
        </p:txBody>
      </p:sp>
      <p:sp>
        <p:nvSpPr>
          <p:cNvPr id="8" name="Text 5"/>
          <p:cNvSpPr/>
          <p:nvPr/>
        </p:nvSpPr>
        <p:spPr>
          <a:xfrm>
            <a:off x="5029033" y="1009055"/>
            <a:ext cx="355775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(Glucose, BloodPressure, SkinThickness, Insulin, BMI)</a:t>
            </a:r>
            <a:endParaRPr lang="en-US" sz="1046" dirty="0"/>
          </a:p>
        </p:txBody>
      </p:sp>
      <p:sp>
        <p:nvSpPr>
          <p:cNvPr id="9" name="Text 6"/>
          <p:cNvSpPr/>
          <p:nvPr/>
        </p:nvSpPr>
        <p:spPr>
          <a:xfrm>
            <a:off x="6990438" y="1223367"/>
            <a:ext cx="159634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بالقيمة الوسيطة لكل عمود. </a:t>
            </a:r>
            <a:endParaRPr lang="en-US" sz="1046" dirty="0"/>
          </a:p>
        </p:txBody>
      </p:sp>
      <p:sp>
        <p:nvSpPr>
          <p:cNvPr id="10" name="Shape 7"/>
          <p:cNvSpPr/>
          <p:nvPr/>
        </p:nvSpPr>
        <p:spPr>
          <a:xfrm>
            <a:off x="8701088" y="1543050"/>
            <a:ext cx="214313" cy="214313"/>
          </a:xfrm>
          <a:prstGeom prst="ellipse">
            <a:avLst/>
          </a:prstGeom>
          <a:solidFill>
            <a:srgbClr val="3498DB"/>
          </a:solidFill>
          <a:ln/>
        </p:spPr>
      </p:sp>
      <p:sp>
        <p:nvSpPr>
          <p:cNvPr id="11" name="Text 8"/>
          <p:cNvSpPr/>
          <p:nvPr/>
        </p:nvSpPr>
        <p:spPr>
          <a:xfrm>
            <a:off x="8701088" y="1543050"/>
            <a:ext cx="21431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837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2</a:t>
            </a:r>
            <a:endParaRPr lang="en-US" sz="837" dirty="0"/>
          </a:p>
        </p:txBody>
      </p:sp>
      <p:sp>
        <p:nvSpPr>
          <p:cNvPr id="12" name="Text 9"/>
          <p:cNvSpPr/>
          <p:nvPr/>
        </p:nvSpPr>
        <p:spPr>
          <a:xfrm>
            <a:off x="6948636" y="1551980"/>
            <a:ext cx="1638151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b="1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التحقق من البيانات المكررة:</a:t>
            </a:r>
            <a:endParaRPr lang="en-US" sz="1046" dirty="0"/>
          </a:p>
        </p:txBody>
      </p:sp>
      <p:sp>
        <p:nvSpPr>
          <p:cNvPr id="13" name="Text 10"/>
          <p:cNvSpPr/>
          <p:nvPr/>
        </p:nvSpPr>
        <p:spPr>
          <a:xfrm>
            <a:off x="4786564" y="1551980"/>
            <a:ext cx="216207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لم يتم العثور على سجلات مكررة في</a:t>
            </a:r>
            <a:endParaRPr lang="en-US" sz="1046" dirty="0"/>
          </a:p>
        </p:txBody>
      </p:sp>
      <p:sp>
        <p:nvSpPr>
          <p:cNvPr id="14" name="Text 11"/>
          <p:cNvSpPr/>
          <p:nvPr/>
        </p:nvSpPr>
        <p:spPr>
          <a:xfrm>
            <a:off x="7596932" y="1766292"/>
            <a:ext cx="98985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مجموعة البيانات. </a:t>
            </a:r>
            <a:endParaRPr lang="en-US" sz="1046" dirty="0"/>
          </a:p>
        </p:txBody>
      </p:sp>
      <p:sp>
        <p:nvSpPr>
          <p:cNvPr id="15" name="Shape 12"/>
          <p:cNvSpPr/>
          <p:nvPr/>
        </p:nvSpPr>
        <p:spPr>
          <a:xfrm>
            <a:off x="8701088" y="2085975"/>
            <a:ext cx="214313" cy="214313"/>
          </a:xfrm>
          <a:prstGeom prst="ellipse">
            <a:avLst/>
          </a:prstGeom>
          <a:solidFill>
            <a:srgbClr val="3498DB"/>
          </a:solidFill>
          <a:ln/>
        </p:spPr>
      </p:sp>
      <p:sp>
        <p:nvSpPr>
          <p:cNvPr id="16" name="Text 13"/>
          <p:cNvSpPr/>
          <p:nvPr/>
        </p:nvSpPr>
        <p:spPr>
          <a:xfrm>
            <a:off x="8701088" y="2085975"/>
            <a:ext cx="21431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837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3</a:t>
            </a:r>
            <a:endParaRPr lang="en-US" sz="837" dirty="0"/>
          </a:p>
        </p:txBody>
      </p:sp>
      <p:sp>
        <p:nvSpPr>
          <p:cNvPr id="17" name="Text 14"/>
          <p:cNvSpPr/>
          <p:nvPr/>
        </p:nvSpPr>
        <p:spPr>
          <a:xfrm>
            <a:off x="7764112" y="2094905"/>
            <a:ext cx="82267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b="1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تطبيع البيانات:</a:t>
            </a:r>
            <a:endParaRPr lang="en-US" sz="1046" dirty="0"/>
          </a:p>
        </p:txBody>
      </p:sp>
      <p:sp>
        <p:nvSpPr>
          <p:cNvPr id="18" name="Text 15"/>
          <p:cNvSpPr/>
          <p:nvPr/>
        </p:nvSpPr>
        <p:spPr>
          <a:xfrm>
            <a:off x="4838998" y="2094905"/>
            <a:ext cx="292511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استخدام StandardScaler لتطبيع جميع المتغيرات</a:t>
            </a:r>
            <a:endParaRPr lang="en-US" sz="1046" dirty="0"/>
          </a:p>
        </p:txBody>
      </p:sp>
      <p:sp>
        <p:nvSpPr>
          <p:cNvPr id="19" name="Text 16"/>
          <p:cNvSpPr/>
          <p:nvPr/>
        </p:nvSpPr>
        <p:spPr>
          <a:xfrm>
            <a:off x="6833276" y="2309217"/>
            <a:ext cx="175351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المستقلة لتحسين أداء النماذج. </a:t>
            </a:r>
            <a:endParaRPr lang="en-US" sz="1046" dirty="0"/>
          </a:p>
        </p:txBody>
      </p:sp>
      <p:sp>
        <p:nvSpPr>
          <p:cNvPr id="20" name="Shape 17"/>
          <p:cNvSpPr/>
          <p:nvPr/>
        </p:nvSpPr>
        <p:spPr>
          <a:xfrm>
            <a:off x="8701088" y="2628900"/>
            <a:ext cx="214313" cy="214313"/>
          </a:xfrm>
          <a:prstGeom prst="ellipse">
            <a:avLst/>
          </a:prstGeom>
          <a:solidFill>
            <a:srgbClr val="3498DB"/>
          </a:solidFill>
          <a:ln/>
        </p:spPr>
      </p:sp>
      <p:sp>
        <p:nvSpPr>
          <p:cNvPr id="21" name="Text 18"/>
          <p:cNvSpPr/>
          <p:nvPr/>
        </p:nvSpPr>
        <p:spPr>
          <a:xfrm>
            <a:off x="8701088" y="2628900"/>
            <a:ext cx="21431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837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4</a:t>
            </a:r>
            <a:endParaRPr lang="en-US" sz="837" dirty="0"/>
          </a:p>
        </p:txBody>
      </p:sp>
      <p:sp>
        <p:nvSpPr>
          <p:cNvPr id="22" name="Text 19"/>
          <p:cNvSpPr/>
          <p:nvPr/>
        </p:nvSpPr>
        <p:spPr>
          <a:xfrm>
            <a:off x="7708748" y="2637830"/>
            <a:ext cx="87803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b="1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تقسيم البيانات:</a:t>
            </a:r>
            <a:endParaRPr lang="en-US" sz="1046" dirty="0"/>
          </a:p>
        </p:txBody>
      </p:sp>
      <p:sp>
        <p:nvSpPr>
          <p:cNvPr id="23" name="Text 20"/>
          <p:cNvSpPr/>
          <p:nvPr/>
        </p:nvSpPr>
        <p:spPr>
          <a:xfrm>
            <a:off x="5262321" y="2637830"/>
            <a:ext cx="2446427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تقسيم البيانات إلى مجموعة تدريب (80%)</a:t>
            </a:r>
            <a:endParaRPr lang="en-US" sz="1046" dirty="0"/>
          </a:p>
        </p:txBody>
      </p:sp>
      <p:sp>
        <p:nvSpPr>
          <p:cNvPr id="24" name="Text 21"/>
          <p:cNvSpPr/>
          <p:nvPr/>
        </p:nvSpPr>
        <p:spPr>
          <a:xfrm>
            <a:off x="5552368" y="2852142"/>
            <a:ext cx="303441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ومجموعة اختبار (20%) مع الحفاظ على نسبة الفئات. </a:t>
            </a:r>
            <a:endParaRPr lang="en-US" sz="1046" dirty="0"/>
          </a:p>
        </p:txBody>
      </p:sp>
      <p:sp>
        <p:nvSpPr>
          <p:cNvPr id="25" name="Shape 22"/>
          <p:cNvSpPr/>
          <p:nvPr/>
        </p:nvSpPr>
        <p:spPr>
          <a:xfrm>
            <a:off x="8701088" y="3171825"/>
            <a:ext cx="214313" cy="214313"/>
          </a:xfrm>
          <a:prstGeom prst="ellipse">
            <a:avLst/>
          </a:prstGeom>
          <a:solidFill>
            <a:srgbClr val="3498DB"/>
          </a:solidFill>
          <a:ln/>
        </p:spPr>
      </p:sp>
      <p:sp>
        <p:nvSpPr>
          <p:cNvPr id="26" name="Text 23"/>
          <p:cNvSpPr/>
          <p:nvPr/>
        </p:nvSpPr>
        <p:spPr>
          <a:xfrm>
            <a:off x="8701088" y="3171825"/>
            <a:ext cx="21431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837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5</a:t>
            </a:r>
            <a:endParaRPr lang="en-US" sz="837" dirty="0"/>
          </a:p>
        </p:txBody>
      </p:sp>
      <p:sp>
        <p:nvSpPr>
          <p:cNvPr id="27" name="Text 24"/>
          <p:cNvSpPr/>
          <p:nvPr/>
        </p:nvSpPr>
        <p:spPr>
          <a:xfrm>
            <a:off x="7355467" y="3180755"/>
            <a:ext cx="123132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b="1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سبب هذه المعالجات:</a:t>
            </a:r>
            <a:endParaRPr lang="en-US" sz="1046" dirty="0"/>
          </a:p>
        </p:txBody>
      </p:sp>
      <p:sp>
        <p:nvSpPr>
          <p:cNvPr id="28" name="Text 25"/>
          <p:cNvSpPr/>
          <p:nvPr/>
        </p:nvSpPr>
        <p:spPr>
          <a:xfrm>
            <a:off x="4839779" y="3180755"/>
            <a:ext cx="251568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تحسين دقة النموذج، تجنب التحيز نحو القيم</a:t>
            </a:r>
            <a:endParaRPr lang="en-US" sz="1046" dirty="0"/>
          </a:p>
        </p:txBody>
      </p:sp>
      <p:sp>
        <p:nvSpPr>
          <p:cNvPr id="29" name="Text 26"/>
          <p:cNvSpPr/>
          <p:nvPr/>
        </p:nvSpPr>
        <p:spPr>
          <a:xfrm>
            <a:off x="6266045" y="3395067"/>
            <a:ext cx="232074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الكبيرة، والتعامل مع القيم غير المنطقية. </a:t>
            </a:r>
            <a:endParaRPr lang="en-US" sz="1046" dirty="0"/>
          </a:p>
        </p:txBody>
      </p:sp>
      <p:pic>
        <p:nvPicPr>
          <p:cNvPr id="3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13" y="1510903"/>
            <a:ext cx="3571875" cy="267890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28600" y="228600"/>
            <a:ext cx="86868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2025" b="1" dirty="0">
                <a:solidFill>
                  <a:srgbClr val="3498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أداء النموذج</a:t>
            </a:r>
            <a:endParaRPr lang="en-US" sz="2025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8947" y="941189"/>
            <a:ext cx="196453" cy="15716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79400" y="910828"/>
            <a:ext cx="2482397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238" dirty="0">
                <a:solidFill>
                  <a:srgbClr val="3498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نموذج K-Nearest Neighbors (KNN) </a:t>
            </a:r>
            <a:endParaRPr lang="en-US" sz="1238" dirty="0"/>
          </a:p>
        </p:txBody>
      </p:sp>
      <p:sp>
        <p:nvSpPr>
          <p:cNvPr id="6" name="Text 2"/>
          <p:cNvSpPr/>
          <p:nvPr/>
        </p:nvSpPr>
        <p:spPr>
          <a:xfrm>
            <a:off x="7858125" y="1193006"/>
            <a:ext cx="1057275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1350" b="1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79.2%</a:t>
            </a:r>
            <a:endParaRPr lang="en-US" sz="1350" dirty="0"/>
          </a:p>
        </p:txBody>
      </p:sp>
      <p:sp>
        <p:nvSpPr>
          <p:cNvPr id="7" name="Text 3"/>
          <p:cNvSpPr/>
          <p:nvPr/>
        </p:nvSpPr>
        <p:spPr>
          <a:xfrm>
            <a:off x="7858125" y="1450181"/>
            <a:ext cx="105727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837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Accuracy</a:t>
            </a:r>
            <a:endParaRPr lang="en-US" sz="837" dirty="0"/>
          </a:p>
        </p:txBody>
      </p:sp>
      <p:sp>
        <p:nvSpPr>
          <p:cNvPr id="8" name="Text 4"/>
          <p:cNvSpPr/>
          <p:nvPr/>
        </p:nvSpPr>
        <p:spPr>
          <a:xfrm>
            <a:off x="6800850" y="1193006"/>
            <a:ext cx="1057275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1350" b="1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63.0%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6800850" y="1450181"/>
            <a:ext cx="105727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837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Recall</a:t>
            </a:r>
            <a:endParaRPr lang="en-US" sz="837" dirty="0"/>
          </a:p>
        </p:txBody>
      </p:sp>
      <p:sp>
        <p:nvSpPr>
          <p:cNvPr id="10" name="Text 6"/>
          <p:cNvSpPr/>
          <p:nvPr/>
        </p:nvSpPr>
        <p:spPr>
          <a:xfrm>
            <a:off x="5743575" y="1193006"/>
            <a:ext cx="1057275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1350" b="1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73.9%</a:t>
            </a:r>
            <a:endParaRPr lang="en-US" sz="1350" dirty="0"/>
          </a:p>
        </p:txBody>
      </p:sp>
      <p:sp>
        <p:nvSpPr>
          <p:cNvPr id="11" name="Text 7"/>
          <p:cNvSpPr/>
          <p:nvPr/>
        </p:nvSpPr>
        <p:spPr>
          <a:xfrm>
            <a:off x="5743575" y="1450181"/>
            <a:ext cx="105727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837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Precision </a:t>
            </a:r>
            <a:endParaRPr lang="en-US" sz="837" dirty="0"/>
          </a:p>
        </p:txBody>
      </p:sp>
      <p:sp>
        <p:nvSpPr>
          <p:cNvPr id="12" name="Text 8"/>
          <p:cNvSpPr/>
          <p:nvPr/>
        </p:nvSpPr>
        <p:spPr>
          <a:xfrm>
            <a:off x="4686300" y="1193006"/>
            <a:ext cx="1057275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1350" b="1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68.0%</a:t>
            </a:r>
            <a:endParaRPr lang="en-US" sz="1350" dirty="0"/>
          </a:p>
        </p:txBody>
      </p:sp>
      <p:sp>
        <p:nvSpPr>
          <p:cNvPr id="13" name="Text 9"/>
          <p:cNvSpPr/>
          <p:nvPr/>
        </p:nvSpPr>
        <p:spPr>
          <a:xfrm>
            <a:off x="4686300" y="1450181"/>
            <a:ext cx="105727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837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F1</a:t>
            </a:r>
            <a:endParaRPr lang="en-US" sz="837" dirty="0"/>
          </a:p>
        </p:txBody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7883" y="1777008"/>
            <a:ext cx="137517" cy="157163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129769" y="1746647"/>
            <a:ext cx="159096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238" dirty="0">
                <a:solidFill>
                  <a:srgbClr val="3498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نموذج Random Forest </a:t>
            </a:r>
            <a:endParaRPr lang="en-US" sz="1238" dirty="0"/>
          </a:p>
        </p:txBody>
      </p:sp>
      <p:sp>
        <p:nvSpPr>
          <p:cNvPr id="16" name="Text 11"/>
          <p:cNvSpPr/>
          <p:nvPr/>
        </p:nvSpPr>
        <p:spPr>
          <a:xfrm>
            <a:off x="7858125" y="2028825"/>
            <a:ext cx="1057275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1350" b="1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74.7%</a:t>
            </a:r>
            <a:endParaRPr lang="en-US" sz="1350" dirty="0"/>
          </a:p>
        </p:txBody>
      </p:sp>
      <p:sp>
        <p:nvSpPr>
          <p:cNvPr id="17" name="Text 12"/>
          <p:cNvSpPr/>
          <p:nvPr/>
        </p:nvSpPr>
        <p:spPr>
          <a:xfrm>
            <a:off x="7858125" y="2286000"/>
            <a:ext cx="105727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837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Acuraccy</a:t>
            </a:r>
            <a:endParaRPr lang="en-US" sz="837" dirty="0"/>
          </a:p>
        </p:txBody>
      </p:sp>
      <p:sp>
        <p:nvSpPr>
          <p:cNvPr id="18" name="Text 13"/>
          <p:cNvSpPr/>
          <p:nvPr/>
        </p:nvSpPr>
        <p:spPr>
          <a:xfrm>
            <a:off x="6800850" y="2028825"/>
            <a:ext cx="1057275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1350" b="1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59.3%</a:t>
            </a:r>
            <a:endParaRPr lang="en-US" sz="1350" dirty="0"/>
          </a:p>
        </p:txBody>
      </p:sp>
      <p:sp>
        <p:nvSpPr>
          <p:cNvPr id="19" name="Text 14"/>
          <p:cNvSpPr/>
          <p:nvPr/>
        </p:nvSpPr>
        <p:spPr>
          <a:xfrm>
            <a:off x="6800850" y="2286000"/>
            <a:ext cx="105727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837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Recall</a:t>
            </a:r>
            <a:endParaRPr lang="en-US" sz="837" dirty="0"/>
          </a:p>
        </p:txBody>
      </p:sp>
      <p:sp>
        <p:nvSpPr>
          <p:cNvPr id="20" name="Text 15"/>
          <p:cNvSpPr/>
          <p:nvPr/>
        </p:nvSpPr>
        <p:spPr>
          <a:xfrm>
            <a:off x="5743575" y="2028825"/>
            <a:ext cx="1057275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1350" b="1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65.3%</a:t>
            </a:r>
            <a:endParaRPr lang="en-US" sz="1350" dirty="0"/>
          </a:p>
        </p:txBody>
      </p:sp>
      <p:sp>
        <p:nvSpPr>
          <p:cNvPr id="21" name="Text 16"/>
          <p:cNvSpPr/>
          <p:nvPr/>
        </p:nvSpPr>
        <p:spPr>
          <a:xfrm>
            <a:off x="5743575" y="2286000"/>
            <a:ext cx="105727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837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Precision </a:t>
            </a:r>
            <a:endParaRPr lang="en-US" sz="837" dirty="0"/>
          </a:p>
        </p:txBody>
      </p:sp>
      <p:sp>
        <p:nvSpPr>
          <p:cNvPr id="22" name="Text 17"/>
          <p:cNvSpPr/>
          <p:nvPr/>
        </p:nvSpPr>
        <p:spPr>
          <a:xfrm>
            <a:off x="4686300" y="2028825"/>
            <a:ext cx="1057275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1350" b="1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62.1%</a:t>
            </a:r>
            <a:endParaRPr lang="en-US" sz="1350" dirty="0"/>
          </a:p>
        </p:txBody>
      </p:sp>
      <p:sp>
        <p:nvSpPr>
          <p:cNvPr id="23" name="Text 18"/>
          <p:cNvSpPr/>
          <p:nvPr/>
        </p:nvSpPr>
        <p:spPr>
          <a:xfrm>
            <a:off x="4686300" y="2286000"/>
            <a:ext cx="105727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837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F1</a:t>
            </a:r>
            <a:endParaRPr lang="en-US" sz="837" dirty="0"/>
          </a:p>
        </p:txBody>
      </p:sp>
      <p:pic>
        <p:nvPicPr>
          <p:cNvPr id="2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97528" y="2612827"/>
            <a:ext cx="117872" cy="157163"/>
          </a:xfrm>
          <a:prstGeom prst="rect">
            <a:avLst/>
          </a:prstGeom>
        </p:spPr>
      </p:pic>
      <p:sp>
        <p:nvSpPr>
          <p:cNvPr id="25" name="Text 19"/>
          <p:cNvSpPr/>
          <p:nvPr/>
        </p:nvSpPr>
        <p:spPr>
          <a:xfrm>
            <a:off x="7643366" y="2582466"/>
            <a:ext cx="1097012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238" dirty="0">
                <a:solidFill>
                  <a:srgbClr val="3498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نموذج XGBoost </a:t>
            </a:r>
            <a:endParaRPr lang="en-US" sz="1238" dirty="0"/>
          </a:p>
        </p:txBody>
      </p:sp>
      <p:sp>
        <p:nvSpPr>
          <p:cNvPr id="26" name="Text 20"/>
          <p:cNvSpPr/>
          <p:nvPr/>
        </p:nvSpPr>
        <p:spPr>
          <a:xfrm>
            <a:off x="7858125" y="2864644"/>
            <a:ext cx="1057275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1350" b="1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73.4%</a:t>
            </a:r>
            <a:endParaRPr lang="en-US" sz="1350" dirty="0"/>
          </a:p>
        </p:txBody>
      </p:sp>
      <p:sp>
        <p:nvSpPr>
          <p:cNvPr id="27" name="Text 21"/>
          <p:cNvSpPr/>
          <p:nvPr/>
        </p:nvSpPr>
        <p:spPr>
          <a:xfrm>
            <a:off x="7858125" y="3121819"/>
            <a:ext cx="105727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837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Accuracy</a:t>
            </a:r>
            <a:endParaRPr lang="en-US" sz="837" dirty="0"/>
          </a:p>
        </p:txBody>
      </p:sp>
      <p:sp>
        <p:nvSpPr>
          <p:cNvPr id="28" name="Text 22"/>
          <p:cNvSpPr/>
          <p:nvPr/>
        </p:nvSpPr>
        <p:spPr>
          <a:xfrm>
            <a:off x="6800850" y="2864644"/>
            <a:ext cx="1057275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1350" b="1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59.3%</a:t>
            </a:r>
            <a:endParaRPr lang="en-US" sz="1350" dirty="0"/>
          </a:p>
        </p:txBody>
      </p:sp>
      <p:sp>
        <p:nvSpPr>
          <p:cNvPr id="29" name="Text 23"/>
          <p:cNvSpPr/>
          <p:nvPr/>
        </p:nvSpPr>
        <p:spPr>
          <a:xfrm>
            <a:off x="6800850" y="3121819"/>
            <a:ext cx="105727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837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Recall</a:t>
            </a:r>
            <a:endParaRPr lang="en-US" sz="837" dirty="0"/>
          </a:p>
        </p:txBody>
      </p:sp>
      <p:sp>
        <p:nvSpPr>
          <p:cNvPr id="30" name="Text 24"/>
          <p:cNvSpPr/>
          <p:nvPr/>
        </p:nvSpPr>
        <p:spPr>
          <a:xfrm>
            <a:off x="5743575" y="2864644"/>
            <a:ext cx="1057275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1350" b="1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62.7%</a:t>
            </a:r>
            <a:endParaRPr lang="en-US" sz="1350" dirty="0"/>
          </a:p>
        </p:txBody>
      </p:sp>
      <p:sp>
        <p:nvSpPr>
          <p:cNvPr id="31" name="Text 25"/>
          <p:cNvSpPr/>
          <p:nvPr/>
        </p:nvSpPr>
        <p:spPr>
          <a:xfrm>
            <a:off x="5743575" y="3121819"/>
            <a:ext cx="105727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837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Precision </a:t>
            </a:r>
            <a:endParaRPr lang="en-US" sz="837" dirty="0"/>
          </a:p>
        </p:txBody>
      </p:sp>
      <p:sp>
        <p:nvSpPr>
          <p:cNvPr id="32" name="Text 26"/>
          <p:cNvSpPr/>
          <p:nvPr/>
        </p:nvSpPr>
        <p:spPr>
          <a:xfrm>
            <a:off x="4686300" y="2864644"/>
            <a:ext cx="1057275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1350" b="1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60.9%</a:t>
            </a:r>
            <a:endParaRPr lang="en-US" sz="1350" dirty="0"/>
          </a:p>
        </p:txBody>
      </p:sp>
      <p:sp>
        <p:nvSpPr>
          <p:cNvPr id="33" name="Text 27"/>
          <p:cNvSpPr/>
          <p:nvPr/>
        </p:nvSpPr>
        <p:spPr>
          <a:xfrm>
            <a:off x="4686300" y="3121819"/>
            <a:ext cx="105727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837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F1</a:t>
            </a:r>
            <a:endParaRPr lang="en-US" sz="837" dirty="0"/>
          </a:p>
        </p:txBody>
      </p:sp>
      <p:pic>
        <p:nvPicPr>
          <p:cNvPr id="3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72525" y="3443288"/>
            <a:ext cx="142875" cy="142875"/>
          </a:xfrm>
          <a:prstGeom prst="rect">
            <a:avLst/>
          </a:prstGeom>
        </p:spPr>
      </p:pic>
      <p:sp>
        <p:nvSpPr>
          <p:cNvPr id="35" name="Text 28"/>
          <p:cNvSpPr/>
          <p:nvPr/>
        </p:nvSpPr>
        <p:spPr>
          <a:xfrm>
            <a:off x="5840323" y="3416498"/>
            <a:ext cx="283788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نموذج KNN مع k=8 حقق أفضل أداء بدقة 79.2%</a:t>
            </a:r>
            <a:endParaRPr lang="en-US" sz="1046" dirty="0"/>
          </a:p>
        </p:txBody>
      </p:sp>
      <p:pic>
        <p:nvPicPr>
          <p:cNvPr id="36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72525" y="3771900"/>
            <a:ext cx="142875" cy="142875"/>
          </a:xfrm>
          <a:prstGeom prst="rect">
            <a:avLst/>
          </a:prstGeom>
        </p:spPr>
      </p:pic>
      <p:sp>
        <p:nvSpPr>
          <p:cNvPr id="37" name="Text 29"/>
          <p:cNvSpPr/>
          <p:nvPr/>
        </p:nvSpPr>
        <p:spPr>
          <a:xfrm>
            <a:off x="4739460" y="3745111"/>
            <a:ext cx="393874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مصفوفة الارتباك لنموذج KNN:88 تنبؤ صحيح للفئة 0، و34 تنبؤ صحيح</a:t>
            </a:r>
            <a:endParaRPr lang="en-US" sz="1046" dirty="0"/>
          </a:p>
        </p:txBody>
      </p:sp>
      <p:sp>
        <p:nvSpPr>
          <p:cNvPr id="38" name="Text 30"/>
          <p:cNvSpPr/>
          <p:nvPr/>
        </p:nvSpPr>
        <p:spPr>
          <a:xfrm>
            <a:off x="8516103" y="3959423"/>
            <a:ext cx="399297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للفئة 1</a:t>
            </a:r>
            <a:endParaRPr lang="en-US" sz="1046" dirty="0"/>
          </a:p>
        </p:txBody>
      </p:sp>
      <p:pic>
        <p:nvPicPr>
          <p:cNvPr id="39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7240" y="915684"/>
            <a:ext cx="3571847" cy="1611920"/>
          </a:xfrm>
          <a:prstGeom prst="rect">
            <a:avLst/>
          </a:prstGeom>
        </p:spPr>
      </p:pic>
      <p:pic>
        <p:nvPicPr>
          <p:cNvPr id="40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8600" y="2641904"/>
            <a:ext cx="4229100" cy="21431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72928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28600" y="228600"/>
            <a:ext cx="86868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2025" b="1" dirty="0">
                <a:solidFill>
                  <a:srgbClr val="3498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العقبات والتحديات</a:t>
            </a:r>
            <a:endParaRPr lang="en-US" sz="2025" dirty="0"/>
          </a:p>
        </p:txBody>
      </p:sp>
      <p:sp>
        <p:nvSpPr>
          <p:cNvPr id="4" name="Shape 1"/>
          <p:cNvSpPr/>
          <p:nvPr/>
        </p:nvSpPr>
        <p:spPr>
          <a:xfrm>
            <a:off x="8701088" y="796528"/>
            <a:ext cx="214313" cy="214313"/>
          </a:xfrm>
          <a:prstGeom prst="ellipse">
            <a:avLst/>
          </a:prstGeom>
          <a:solidFill>
            <a:srgbClr val="E74C3C"/>
          </a:solidFill>
          <a:ln/>
        </p:spPr>
      </p:sp>
      <p:sp>
        <p:nvSpPr>
          <p:cNvPr id="5" name="Text 2"/>
          <p:cNvSpPr/>
          <p:nvPr/>
        </p:nvSpPr>
        <p:spPr>
          <a:xfrm>
            <a:off x="8701088" y="796528"/>
            <a:ext cx="21431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1238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</a:t>
            </a:r>
            <a:endParaRPr lang="en-US" sz="1238" dirty="0"/>
          </a:p>
        </p:txBody>
      </p:sp>
      <p:sp>
        <p:nvSpPr>
          <p:cNvPr id="6" name="Text 3"/>
          <p:cNvSpPr/>
          <p:nvPr/>
        </p:nvSpPr>
        <p:spPr>
          <a:xfrm>
            <a:off x="7033440" y="785813"/>
            <a:ext cx="158192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238" dirty="0">
                <a:solidFill>
                  <a:srgbClr val="3498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القيم المفقودة والصفرية </a:t>
            </a:r>
            <a:endParaRPr lang="en-US" sz="1238" dirty="0"/>
          </a:p>
        </p:txBody>
      </p:sp>
      <p:sp>
        <p:nvSpPr>
          <p:cNvPr id="7" name="Text 4"/>
          <p:cNvSpPr/>
          <p:nvPr/>
        </p:nvSpPr>
        <p:spPr>
          <a:xfrm>
            <a:off x="4686300" y="1078706"/>
            <a:ext cx="394335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وجود قيم صفرية في أعمدة مهمة مثل Glucose وBloodPressure وBMI، وهي قيم غير منطقية طبياً. </a:t>
            </a:r>
            <a:endParaRPr lang="en-US" sz="1046" dirty="0"/>
          </a:p>
        </p:txBody>
      </p:sp>
      <p:sp>
        <p:nvSpPr>
          <p:cNvPr id="8" name="Shape 5"/>
          <p:cNvSpPr/>
          <p:nvPr/>
        </p:nvSpPr>
        <p:spPr>
          <a:xfrm>
            <a:off x="4686300" y="1564481"/>
            <a:ext cx="3943350" cy="564356"/>
          </a:xfrm>
          <a:prstGeom prst="rect">
            <a:avLst/>
          </a:prstGeom>
          <a:solidFill>
            <a:srgbClr val="3498DB">
              <a:alpha val="20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4772025" y="1650206"/>
            <a:ext cx="377190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942" dirty="0">
                <a:solidFill>
                  <a:srgbClr val="3498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الحل:</a:t>
            </a:r>
            <a:endParaRPr lang="en-US" sz="942" dirty="0"/>
          </a:p>
        </p:txBody>
      </p:sp>
      <p:sp>
        <p:nvSpPr>
          <p:cNvPr id="10" name="Text 7"/>
          <p:cNvSpPr/>
          <p:nvPr/>
        </p:nvSpPr>
        <p:spPr>
          <a:xfrm>
            <a:off x="4933541" y="1878806"/>
            <a:ext cx="3610384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837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استبدال القيم الصفرية بالقيمة الوسيطة لكل عمود للحفاظ على توزيع البيانات. </a:t>
            </a:r>
            <a:endParaRPr lang="en-US" sz="837" dirty="0"/>
          </a:p>
        </p:txBody>
      </p:sp>
      <p:sp>
        <p:nvSpPr>
          <p:cNvPr id="11" name="Shape 8"/>
          <p:cNvSpPr/>
          <p:nvPr/>
        </p:nvSpPr>
        <p:spPr>
          <a:xfrm>
            <a:off x="8701088" y="2311003"/>
            <a:ext cx="214313" cy="214313"/>
          </a:xfrm>
          <a:prstGeom prst="ellipse">
            <a:avLst/>
          </a:prstGeom>
          <a:solidFill>
            <a:srgbClr val="E74C3C"/>
          </a:solidFill>
          <a:ln/>
        </p:spPr>
      </p:sp>
      <p:sp>
        <p:nvSpPr>
          <p:cNvPr id="12" name="Text 9"/>
          <p:cNvSpPr/>
          <p:nvPr/>
        </p:nvSpPr>
        <p:spPr>
          <a:xfrm>
            <a:off x="8701088" y="2311003"/>
            <a:ext cx="21431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1238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2</a:t>
            </a:r>
            <a:endParaRPr lang="en-US" sz="1238" dirty="0"/>
          </a:p>
        </p:txBody>
      </p:sp>
      <p:sp>
        <p:nvSpPr>
          <p:cNvPr id="13" name="Text 10"/>
          <p:cNvSpPr/>
          <p:nvPr/>
        </p:nvSpPr>
        <p:spPr>
          <a:xfrm>
            <a:off x="7422775" y="2300288"/>
            <a:ext cx="119258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238" dirty="0">
                <a:solidFill>
                  <a:srgbClr val="3498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عدم توازن البيانات </a:t>
            </a:r>
            <a:endParaRPr lang="en-US" sz="1238" dirty="0"/>
          </a:p>
        </p:txBody>
      </p:sp>
      <p:sp>
        <p:nvSpPr>
          <p:cNvPr id="14" name="Text 11"/>
          <p:cNvSpPr/>
          <p:nvPr/>
        </p:nvSpPr>
        <p:spPr>
          <a:xfrm>
            <a:off x="4686300" y="2593181"/>
            <a:ext cx="394335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عدم توازن في توزيع الفئات (65% من الحالات سلبية و35% إيجابية)، مما يؤثر على أداء النموذج. </a:t>
            </a:r>
            <a:endParaRPr lang="en-US" sz="1046" dirty="0"/>
          </a:p>
        </p:txBody>
      </p:sp>
      <p:sp>
        <p:nvSpPr>
          <p:cNvPr id="15" name="Shape 12"/>
          <p:cNvSpPr/>
          <p:nvPr/>
        </p:nvSpPr>
        <p:spPr>
          <a:xfrm>
            <a:off x="4686300" y="3078956"/>
            <a:ext cx="3943350" cy="735806"/>
          </a:xfrm>
          <a:prstGeom prst="rect">
            <a:avLst/>
          </a:prstGeom>
          <a:solidFill>
            <a:srgbClr val="3498DB">
              <a:alpha val="20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4772025" y="3164681"/>
            <a:ext cx="377190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942" dirty="0">
                <a:solidFill>
                  <a:srgbClr val="3498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الحل:</a:t>
            </a:r>
            <a:endParaRPr lang="en-US" sz="942" dirty="0"/>
          </a:p>
        </p:txBody>
      </p:sp>
      <p:sp>
        <p:nvSpPr>
          <p:cNvPr id="17" name="Text 14"/>
          <p:cNvSpPr/>
          <p:nvPr/>
        </p:nvSpPr>
        <p:spPr>
          <a:xfrm>
            <a:off x="5219402" y="3393281"/>
            <a:ext cx="3324523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837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استخدام تقنية stratify عند تقسيم البيانات للحفاظ على نسبة الفئات في</a:t>
            </a:r>
            <a:endParaRPr lang="en-US" sz="837" dirty="0"/>
          </a:p>
        </p:txBody>
      </p:sp>
      <p:sp>
        <p:nvSpPr>
          <p:cNvPr id="18" name="Text 15"/>
          <p:cNvSpPr/>
          <p:nvPr/>
        </p:nvSpPr>
        <p:spPr>
          <a:xfrm>
            <a:off x="7251911" y="3564731"/>
            <a:ext cx="1292014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837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مجموعتي التدريب والاختبار. </a:t>
            </a:r>
            <a:endParaRPr lang="en-US" sz="837" dirty="0"/>
          </a:p>
        </p:txBody>
      </p:sp>
      <p:sp>
        <p:nvSpPr>
          <p:cNvPr id="19" name="Shape 16"/>
          <p:cNvSpPr/>
          <p:nvPr/>
        </p:nvSpPr>
        <p:spPr>
          <a:xfrm>
            <a:off x="8701088" y="3996928"/>
            <a:ext cx="214313" cy="214313"/>
          </a:xfrm>
          <a:prstGeom prst="ellipse">
            <a:avLst/>
          </a:prstGeom>
          <a:solidFill>
            <a:srgbClr val="E74C3C"/>
          </a:solidFill>
          <a:ln/>
        </p:spPr>
      </p:sp>
      <p:sp>
        <p:nvSpPr>
          <p:cNvPr id="20" name="Text 17"/>
          <p:cNvSpPr/>
          <p:nvPr/>
        </p:nvSpPr>
        <p:spPr>
          <a:xfrm>
            <a:off x="8701088" y="3996928"/>
            <a:ext cx="21431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1238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3</a:t>
            </a:r>
            <a:endParaRPr lang="en-US" sz="1238" dirty="0"/>
          </a:p>
        </p:txBody>
      </p:sp>
      <p:sp>
        <p:nvSpPr>
          <p:cNvPr id="21" name="Text 18"/>
          <p:cNvSpPr/>
          <p:nvPr/>
        </p:nvSpPr>
        <p:spPr>
          <a:xfrm>
            <a:off x="6713981" y="3986213"/>
            <a:ext cx="190138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238" dirty="0">
                <a:solidFill>
                  <a:srgbClr val="3498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اختيار قيمة k المثلى في KNN </a:t>
            </a:r>
            <a:endParaRPr lang="en-US" sz="1238" dirty="0"/>
          </a:p>
        </p:txBody>
      </p:sp>
      <p:sp>
        <p:nvSpPr>
          <p:cNvPr id="22" name="Text 19"/>
          <p:cNvSpPr/>
          <p:nvPr/>
        </p:nvSpPr>
        <p:spPr>
          <a:xfrm>
            <a:off x="4686300" y="4279106"/>
            <a:ext cx="394335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صعوبة تحديد قيمة k المثلى لنموذج KNN، حيث تؤثر بشكل كبير على أداء النموذج. </a:t>
            </a:r>
            <a:endParaRPr lang="en-US" sz="1046" dirty="0"/>
          </a:p>
        </p:txBody>
      </p:sp>
      <p:sp>
        <p:nvSpPr>
          <p:cNvPr id="23" name="Shape 20"/>
          <p:cNvSpPr/>
          <p:nvPr/>
        </p:nvSpPr>
        <p:spPr>
          <a:xfrm>
            <a:off x="4686300" y="4764881"/>
            <a:ext cx="3943350" cy="564356"/>
          </a:xfrm>
          <a:prstGeom prst="rect">
            <a:avLst/>
          </a:prstGeom>
          <a:solidFill>
            <a:srgbClr val="3498DB">
              <a:alpha val="20000"/>
            </a:srgbClr>
          </a:solidFill>
          <a:ln/>
        </p:spPr>
      </p:sp>
      <p:sp>
        <p:nvSpPr>
          <p:cNvPr id="24" name="Text 21"/>
          <p:cNvSpPr/>
          <p:nvPr/>
        </p:nvSpPr>
        <p:spPr>
          <a:xfrm>
            <a:off x="4772025" y="4850606"/>
            <a:ext cx="377190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942" dirty="0">
                <a:solidFill>
                  <a:srgbClr val="3498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الحل:</a:t>
            </a:r>
            <a:endParaRPr lang="en-US" sz="942" dirty="0"/>
          </a:p>
        </p:txBody>
      </p:sp>
      <p:sp>
        <p:nvSpPr>
          <p:cNvPr id="25" name="Text 22"/>
          <p:cNvSpPr/>
          <p:nvPr/>
        </p:nvSpPr>
        <p:spPr>
          <a:xfrm>
            <a:off x="5006206" y="5079206"/>
            <a:ext cx="3537719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837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استخدام GridSearchCV لاختبار قيم مختلفة لـ k وتحديد القيمة المثلى (k=8). </a:t>
            </a:r>
            <a:endParaRPr lang="en-US" sz="837" dirty="0"/>
          </a:p>
        </p:txBody>
      </p:sp>
      <p:pic>
        <p:nvPicPr>
          <p:cNvPr id="2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13" y="2255220"/>
            <a:ext cx="3571875" cy="177603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28600" y="228600"/>
            <a:ext cx="86868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2025" b="1" dirty="0">
                <a:solidFill>
                  <a:srgbClr val="3498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العمل المستقبلي</a:t>
            </a:r>
            <a:endParaRPr lang="en-US" sz="2025" dirty="0"/>
          </a:p>
        </p:txBody>
      </p:sp>
      <p:sp>
        <p:nvSpPr>
          <p:cNvPr id="4" name="Shape 1"/>
          <p:cNvSpPr/>
          <p:nvPr/>
        </p:nvSpPr>
        <p:spPr>
          <a:xfrm>
            <a:off x="8629650" y="785813"/>
            <a:ext cx="285750" cy="285750"/>
          </a:xfrm>
          <a:prstGeom prst="ellipse">
            <a:avLst/>
          </a:prstGeom>
          <a:solidFill>
            <a:srgbClr val="3498DB"/>
          </a:solidFill>
          <a:ln/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1088" y="857250"/>
            <a:ext cx="142875" cy="14287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686300" y="785813"/>
            <a:ext cx="382905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238" dirty="0">
                <a:solidFill>
                  <a:srgbClr val="3498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تجربة خوارزميات متقدمة</a:t>
            </a:r>
            <a:endParaRPr lang="en-US" sz="1238" dirty="0"/>
          </a:p>
        </p:txBody>
      </p:sp>
      <p:sp>
        <p:nvSpPr>
          <p:cNvPr id="7" name="Text 3"/>
          <p:cNvSpPr/>
          <p:nvPr/>
        </p:nvSpPr>
        <p:spPr>
          <a:xfrm>
            <a:off x="4686300" y="1078706"/>
            <a:ext cx="3829050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942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استخدام نماذج أكثر تعقيداً مثل الشبكات العصبية العميقة (Deep Neural Networks) لتحسين دقة التنبؤ. </a:t>
            </a:r>
            <a:endParaRPr lang="en-US" sz="942" dirty="0"/>
          </a:p>
        </p:txBody>
      </p:sp>
      <p:sp>
        <p:nvSpPr>
          <p:cNvPr id="8" name="Shape 4"/>
          <p:cNvSpPr/>
          <p:nvPr/>
        </p:nvSpPr>
        <p:spPr>
          <a:xfrm>
            <a:off x="8629650" y="1635919"/>
            <a:ext cx="285750" cy="285750"/>
          </a:xfrm>
          <a:prstGeom prst="ellipse">
            <a:avLst/>
          </a:prstGeom>
          <a:solidFill>
            <a:srgbClr val="3498DB"/>
          </a:solidFill>
          <a:ln/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3228" y="1707356"/>
            <a:ext cx="178594" cy="14287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686300" y="1635919"/>
            <a:ext cx="382905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238" dirty="0">
                <a:solidFill>
                  <a:srgbClr val="3498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معالجة عدم توازن البيانات</a:t>
            </a:r>
            <a:endParaRPr lang="en-US" sz="1238" dirty="0"/>
          </a:p>
        </p:txBody>
      </p:sp>
      <p:sp>
        <p:nvSpPr>
          <p:cNvPr id="11" name="Text 6"/>
          <p:cNvSpPr/>
          <p:nvPr/>
        </p:nvSpPr>
        <p:spPr>
          <a:xfrm>
            <a:off x="4686300" y="1928813"/>
            <a:ext cx="3829050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942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تطبيق تقنيات مثل SMOTE (Synthetic Minority Over-sampling Technique) أو تقليل العينات الزائدة لتحسين أداء النموذج. </a:t>
            </a:r>
            <a:endParaRPr lang="en-US" sz="942" dirty="0"/>
          </a:p>
        </p:txBody>
      </p:sp>
      <p:sp>
        <p:nvSpPr>
          <p:cNvPr id="12" name="Shape 7"/>
          <p:cNvSpPr/>
          <p:nvPr/>
        </p:nvSpPr>
        <p:spPr>
          <a:xfrm>
            <a:off x="8629650" y="2486025"/>
            <a:ext cx="285750" cy="285750"/>
          </a:xfrm>
          <a:prstGeom prst="ellipse">
            <a:avLst/>
          </a:prstGeom>
          <a:solidFill>
            <a:srgbClr val="3498DB"/>
          </a:solidFill>
          <a:ln/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2158" y="2557463"/>
            <a:ext cx="160734" cy="14287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4686300" y="2486025"/>
            <a:ext cx="382905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238" dirty="0">
                <a:solidFill>
                  <a:srgbClr val="3498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استخراج ميزات جديدة</a:t>
            </a:r>
            <a:endParaRPr lang="en-US" sz="1238" dirty="0"/>
          </a:p>
        </p:txBody>
      </p:sp>
      <p:sp>
        <p:nvSpPr>
          <p:cNvPr id="15" name="Text 9"/>
          <p:cNvSpPr/>
          <p:nvPr/>
        </p:nvSpPr>
        <p:spPr>
          <a:xfrm>
            <a:off x="4686300" y="2778919"/>
            <a:ext cx="3829050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942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إنشاء ميزات جديدة من البيانات الحالية، مثل نسب بين المتغيرات أو تحويلات غير خطية لتحسين قدرة النموذج على التنبؤ. </a:t>
            </a:r>
            <a:endParaRPr lang="en-US" sz="942" dirty="0"/>
          </a:p>
        </p:txBody>
      </p:sp>
      <p:sp>
        <p:nvSpPr>
          <p:cNvPr id="16" name="Shape 10"/>
          <p:cNvSpPr/>
          <p:nvPr/>
        </p:nvSpPr>
        <p:spPr>
          <a:xfrm>
            <a:off x="8629650" y="3336131"/>
            <a:ext cx="285750" cy="285750"/>
          </a:xfrm>
          <a:prstGeom prst="ellipse">
            <a:avLst/>
          </a:prstGeom>
          <a:solidFill>
            <a:srgbClr val="3498DB"/>
          </a:solidFill>
          <a:ln/>
        </p:spPr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3228" y="3407569"/>
            <a:ext cx="178594" cy="142875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4686300" y="3336131"/>
            <a:ext cx="382905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238" dirty="0">
                <a:solidFill>
                  <a:srgbClr val="3498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تطوير واجهة مستخدم</a:t>
            </a:r>
            <a:endParaRPr lang="en-US" sz="1238" dirty="0"/>
          </a:p>
        </p:txBody>
      </p:sp>
      <p:sp>
        <p:nvSpPr>
          <p:cNvPr id="19" name="Text 12"/>
          <p:cNvSpPr/>
          <p:nvPr/>
        </p:nvSpPr>
        <p:spPr>
          <a:xfrm>
            <a:off x="4686300" y="3629025"/>
            <a:ext cx="3829050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942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إنشاء تطبيق ويب باستخدام Flask لتوفير واجهة سهلة الاستخدام للتنبؤ بمرض السكري. </a:t>
            </a:r>
            <a:endParaRPr lang="en-US" sz="942" dirty="0"/>
          </a:p>
        </p:txBody>
      </p:sp>
      <p:pic>
        <p:nvPicPr>
          <p:cNvPr id="20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7213" y="1540678"/>
            <a:ext cx="3571875" cy="261935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28600" y="228600"/>
            <a:ext cx="86868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2025" b="1" dirty="0">
                <a:solidFill>
                  <a:srgbClr val="3498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الخلاصة</a:t>
            </a:r>
            <a:endParaRPr lang="en-US" sz="2025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3950" y="914400"/>
            <a:ext cx="171450" cy="17145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686300" y="785813"/>
            <a:ext cx="394335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تم تطوير نموذج للتنبؤ بمرض السكري باستخدام خوارزميات التعلم الآلي مع دقة تصل إلى 79.2%. </a:t>
            </a:r>
            <a:endParaRPr lang="en-US" sz="1046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3950" y="1514475"/>
            <a:ext cx="171450" cy="17145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4686300" y="1385888"/>
            <a:ext cx="394335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معالجة البيانات كانت خطوة حاسمة في تحسين أداء النموذج، خاصة التعامل مع القيم المفقودة والتطبيع. </a:t>
            </a:r>
            <a:endParaRPr lang="en-US" sz="1046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3950" y="2114550"/>
            <a:ext cx="171450" cy="17145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4686300" y="1985963"/>
            <a:ext cx="394335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نموذج KNN أظهر أداءً أفضل من Random Forest في هذه المهمة التصنيفية. </a:t>
            </a:r>
            <a:endParaRPr lang="en-US" sz="1046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3950" y="2714625"/>
            <a:ext cx="171450" cy="171450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4686300" y="2586038"/>
            <a:ext cx="394335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عدم توازن البيانات يمثل تحدياً مستمراً يحتاج إلى معالجة في الأعمال المستقبلية. </a:t>
            </a:r>
            <a:endParaRPr lang="en-US" sz="1046" dirty="0"/>
          </a:p>
        </p:txBody>
      </p:sp>
      <p:pic>
        <p:nvPicPr>
          <p:cNvPr id="12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43950" y="3314700"/>
            <a:ext cx="171450" cy="171450"/>
          </a:xfrm>
          <a:prstGeom prst="rect">
            <a:avLst/>
          </a:prstGeom>
        </p:spPr>
      </p:pic>
      <p:sp>
        <p:nvSpPr>
          <p:cNvPr id="13" name="Text 5"/>
          <p:cNvSpPr/>
          <p:nvPr/>
        </p:nvSpPr>
        <p:spPr>
          <a:xfrm>
            <a:off x="4686300" y="3186113"/>
            <a:ext cx="394335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rtl="1" indent="0" marL="0">
              <a:buNone/>
            </a:pPr>
            <a:r>
              <a:rPr lang="en-US" sz="1046" dirty="0">
                <a:solidFill>
                  <a:srgbClr val="ECF0F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يمكن تحسين النموذج من خلال استخدام خوارزميات أكثر تعقيداً وتقنيات معالجة بيانات متقدمة. </a:t>
            </a:r>
            <a:endParaRPr lang="en-US" sz="1046" dirty="0"/>
          </a:p>
        </p:txBody>
      </p:sp>
      <p:sp>
        <p:nvSpPr>
          <p:cNvPr id="14" name="Text 6"/>
          <p:cNvSpPr/>
          <p:nvPr/>
        </p:nvSpPr>
        <p:spPr>
          <a:xfrm>
            <a:off x="4686300" y="3843338"/>
            <a:ext cx="42291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rtl="1" algn="ctr" indent="0" marL="0">
              <a:buNone/>
            </a:pPr>
            <a:r>
              <a:rPr lang="en-US" sz="1800" dirty="0">
                <a:solidFill>
                  <a:srgbClr val="3498D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شكراً لكم</a:t>
            </a:r>
            <a:endParaRPr lang="en-US" sz="1800" dirty="0"/>
          </a:p>
        </p:txBody>
      </p:sp>
      <p:pic>
        <p:nvPicPr>
          <p:cNvPr id="15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7213" y="1909363"/>
            <a:ext cx="3571875" cy="188198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2025-09-10T12:29:23Z</dcterms:created>
  <dcterms:modified xsi:type="dcterms:W3CDTF">2025-09-10T12:29:23Z</dcterms:modified>
</cp:coreProperties>
</file>